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9"/>
    <p:sldId id="257" r:id="rId30"/>
    <p:sldId id="258" r:id="rId31"/>
    <p:sldId id="259" r:id="rId32"/>
    <p:sldId id="260" r:id="rId33"/>
    <p:sldId id="261" r:id="rId34"/>
    <p:sldId id="262" r:id="rId35"/>
    <p:sldId id="263" r:id="rId36"/>
    <p:sldId id="264" r:id="rId37"/>
    <p:sldId id="265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latsi" charset="1" panose="00000500000000000000"/>
      <p:regular r:id="rId10"/>
    </p:embeddedFont>
    <p:embeddedFont>
      <p:font typeface="Open Sans" charset="1" panose="020B0606030504020204"/>
      <p:regular r:id="rId11"/>
    </p:embeddedFont>
    <p:embeddedFont>
      <p:font typeface="Open Sans Bold" charset="1" panose="020B0806030504020204"/>
      <p:regular r:id="rId12"/>
    </p:embeddedFont>
    <p:embeddedFont>
      <p:font typeface="Open Sans Italics" charset="1" panose="020B0606030504020204"/>
      <p:regular r:id="rId13"/>
    </p:embeddedFont>
    <p:embeddedFont>
      <p:font typeface="Open Sans Bold Italics" charset="1" panose="020B0806030504020204"/>
      <p:regular r:id="rId14"/>
    </p:embeddedFont>
    <p:embeddedFont>
      <p:font typeface="Open Sans Light" charset="1" panose="020B0306030504020204"/>
      <p:regular r:id="rId15"/>
    </p:embeddedFont>
    <p:embeddedFont>
      <p:font typeface="Open Sans Light Italics" charset="1" panose="020B0306030504020204"/>
      <p:regular r:id="rId16"/>
    </p:embeddedFont>
    <p:embeddedFont>
      <p:font typeface="Open Sans Ultra-Bold" charset="1" panose="00000000000000000000"/>
      <p:regular r:id="rId17"/>
    </p:embeddedFont>
    <p:embeddedFont>
      <p:font typeface="Open Sans Ultra-Bold Italics" charset="1" panose="00000000000000000000"/>
      <p:regular r:id="rId18"/>
    </p:embeddedFont>
    <p:embeddedFont>
      <p:font typeface="Abhaya Libre" charset="1" panose="02000503000000000000"/>
      <p:regular r:id="rId19"/>
    </p:embeddedFont>
    <p:embeddedFont>
      <p:font typeface="Abhaya Libre Bold" charset="1" panose="02000803000000000000"/>
      <p:regular r:id="rId20"/>
    </p:embeddedFont>
    <p:embeddedFont>
      <p:font typeface="Abhaya Libre Italics" charset="1" panose="02000503000000000000"/>
      <p:regular r:id="rId21"/>
    </p:embeddedFont>
    <p:embeddedFont>
      <p:font typeface="Abhaya Libre Bold Italics" charset="1" panose="02000803000000000000"/>
      <p:regular r:id="rId22"/>
    </p:embeddedFont>
    <p:embeddedFont>
      <p:font typeface="Abhaya Libre Medium" charset="1" panose="02000603000000000000"/>
      <p:regular r:id="rId23"/>
    </p:embeddedFont>
    <p:embeddedFont>
      <p:font typeface="Abhaya Libre Medium Italics" charset="1" panose="02000603000000000000"/>
      <p:regular r:id="rId24"/>
    </p:embeddedFont>
    <p:embeddedFont>
      <p:font typeface="Abhaya Libre Semi-Bold" charset="1" panose="02000703000000000000"/>
      <p:regular r:id="rId25"/>
    </p:embeddedFont>
    <p:embeddedFont>
      <p:font typeface="Abhaya Libre Semi-Bold Italics" charset="1" panose="02000703000000000000"/>
      <p:regular r:id="rId26"/>
    </p:embeddedFont>
    <p:embeddedFont>
      <p:font typeface="Abhaya Libre Ultra-Bold" charset="1" panose="02000803000000000000"/>
      <p:regular r:id="rId27"/>
    </p:embeddedFont>
    <p:embeddedFont>
      <p:font typeface="Abhaya Libre Ultra-Bold Italics" charset="1" panose="02000803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slides/slide1.xml" Type="http://schemas.openxmlformats.org/officeDocument/2006/relationships/slide"/><Relationship Id="rId3" Target="viewProps.xml" Type="http://schemas.openxmlformats.org/officeDocument/2006/relationships/viewProps"/><Relationship Id="rId30" Target="slides/slide2.xml" Type="http://schemas.openxmlformats.org/officeDocument/2006/relationships/slide"/><Relationship Id="rId31" Target="slides/slide3.xml" Type="http://schemas.openxmlformats.org/officeDocument/2006/relationships/slide"/><Relationship Id="rId32" Target="slides/slide4.xml" Type="http://schemas.openxmlformats.org/officeDocument/2006/relationships/slide"/><Relationship Id="rId33" Target="slides/slide5.xml" Type="http://schemas.openxmlformats.org/officeDocument/2006/relationships/slide"/><Relationship Id="rId34" Target="slides/slide6.xml" Type="http://schemas.openxmlformats.org/officeDocument/2006/relationships/slide"/><Relationship Id="rId35" Target="slides/slide7.xml" Type="http://schemas.openxmlformats.org/officeDocument/2006/relationships/slide"/><Relationship Id="rId36" Target="slides/slide8.xml" Type="http://schemas.openxmlformats.org/officeDocument/2006/relationships/slide"/><Relationship Id="rId37" Target="slides/slide9.xml" Type="http://schemas.openxmlformats.org/officeDocument/2006/relationships/slide"/><Relationship Id="rId38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12" id="12"/>
          <p:cNvSpPr txBox="true"/>
          <p:nvPr/>
        </p:nvSpPr>
        <p:spPr>
          <a:xfrm rot="0">
            <a:off x="4633952" y="2185782"/>
            <a:ext cx="11835832" cy="3506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5"/>
              </a:lnSpc>
            </a:pPr>
            <a:r>
              <a:rPr lang="en-US" sz="5604">
                <a:solidFill>
                  <a:srgbClr val="000000"/>
                </a:solidFill>
                <a:latin typeface="Arimo Bold"/>
              </a:rPr>
              <a:t>SMART APPLICATION TRACKING SYSTEM: </a:t>
            </a:r>
          </a:p>
          <a:p>
            <a:pPr algn="ctr">
              <a:lnSpc>
                <a:spcPts val="5435"/>
              </a:lnSpc>
            </a:pPr>
            <a:r>
              <a:rPr lang="en-US" sz="5604">
                <a:solidFill>
                  <a:srgbClr val="000000"/>
                </a:solidFill>
                <a:latin typeface="Arimo Bold"/>
              </a:rPr>
              <a:t>LEVERAGING GENERATIVE AI</a:t>
            </a:r>
          </a:p>
          <a:p>
            <a:pPr algn="ctr">
              <a:lnSpc>
                <a:spcPts val="5435"/>
              </a:lnSpc>
            </a:pPr>
            <a:r>
              <a:rPr lang="en-US" sz="5604">
                <a:solidFill>
                  <a:srgbClr val="000000"/>
                </a:solidFill>
                <a:latin typeface="Arimo Bold"/>
              </a:rPr>
              <a:t>AND LANGCHAIN</a:t>
            </a:r>
          </a:p>
          <a:p>
            <a:pPr algn="ctr">
              <a:lnSpc>
                <a:spcPts val="5435"/>
              </a:lnSpc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2646898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159908" y="5635602"/>
            <a:ext cx="4746812" cy="2956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69"/>
              </a:lnSpc>
            </a:pPr>
            <a:r>
              <a:rPr lang="en-US" sz="2835">
                <a:solidFill>
                  <a:srgbClr val="000000"/>
                </a:solidFill>
                <a:latin typeface="Alatsi Bold"/>
              </a:rPr>
              <a:t>Group Members-</a:t>
            </a:r>
          </a:p>
          <a:p>
            <a:pPr algn="ctr">
              <a:lnSpc>
                <a:spcPts val="3969"/>
              </a:lnSpc>
            </a:pPr>
            <a:r>
              <a:rPr lang="en-US" sz="2835">
                <a:solidFill>
                  <a:srgbClr val="000000"/>
                </a:solidFill>
                <a:latin typeface="Alatsi Bold"/>
              </a:rPr>
              <a:t>2029197 - Shivendra Singh</a:t>
            </a:r>
          </a:p>
          <a:p>
            <a:pPr algn="ctr">
              <a:lnSpc>
                <a:spcPts val="3969"/>
              </a:lnSpc>
            </a:pPr>
            <a:r>
              <a:rPr lang="en-US" sz="2835">
                <a:solidFill>
                  <a:srgbClr val="000000"/>
                </a:solidFill>
                <a:latin typeface="Alatsi Bold"/>
              </a:rPr>
              <a:t>2029202 - Srijan Kumar</a:t>
            </a:r>
          </a:p>
          <a:p>
            <a:pPr algn="ctr">
              <a:lnSpc>
                <a:spcPts val="3969"/>
              </a:lnSpc>
            </a:pPr>
            <a:r>
              <a:rPr lang="en-US" sz="2835">
                <a:solidFill>
                  <a:srgbClr val="000000"/>
                </a:solidFill>
                <a:latin typeface="Alatsi Bold"/>
              </a:rPr>
              <a:t>2029203 - Sneha Singh</a:t>
            </a:r>
          </a:p>
          <a:p>
            <a:pPr algn="ctr">
              <a:lnSpc>
                <a:spcPts val="3969"/>
              </a:lnSpc>
            </a:pPr>
            <a:r>
              <a:rPr lang="en-US" sz="2835">
                <a:solidFill>
                  <a:srgbClr val="000000"/>
                </a:solidFill>
                <a:latin typeface="Alatsi Bold"/>
              </a:rPr>
              <a:t>2029204 - Jyoti Kumar</a:t>
            </a:r>
          </a:p>
          <a:p>
            <a:pPr algn="ctr">
              <a:lnSpc>
                <a:spcPts val="396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6277800" y="8963076"/>
            <a:ext cx="6882108" cy="533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76"/>
              </a:lnSpc>
            </a:pPr>
            <a:r>
              <a:rPr lang="en-US" sz="3126">
                <a:solidFill>
                  <a:srgbClr val="000000"/>
                </a:solidFill>
                <a:latin typeface="Alatsi Bold"/>
              </a:rPr>
              <a:t>PROF.Amiya Kumar Dash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1118095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42933" y="2687951"/>
            <a:ext cx="11627497" cy="2514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73"/>
              </a:lnSpc>
            </a:pPr>
            <a:r>
              <a:rPr lang="en-US" sz="14695">
                <a:solidFill>
                  <a:srgbClr val="000000"/>
                </a:solidFill>
                <a:latin typeface="Alatsi Bold"/>
              </a:rPr>
              <a:t>THANK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921813" y="5472165"/>
            <a:ext cx="10669737" cy="4360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3"/>
              </a:lnSpc>
            </a:pPr>
            <a:r>
              <a:rPr lang="en-US" sz="4116">
                <a:solidFill>
                  <a:srgbClr val="000000"/>
                </a:solidFill>
                <a:latin typeface="Alatsi Bold"/>
              </a:rPr>
              <a:t>Presented By :</a:t>
            </a:r>
          </a:p>
          <a:p>
            <a:pPr algn="ctr">
              <a:lnSpc>
                <a:spcPts val="5763"/>
              </a:lnSpc>
            </a:pPr>
            <a:r>
              <a:rPr lang="en-US" sz="4116">
                <a:solidFill>
                  <a:srgbClr val="000000"/>
                </a:solidFill>
                <a:latin typeface="Alatsi Bold"/>
              </a:rPr>
              <a:t> 2029197 - Shivendra Singh</a:t>
            </a:r>
          </a:p>
          <a:p>
            <a:pPr algn="ctr">
              <a:lnSpc>
                <a:spcPts val="5763"/>
              </a:lnSpc>
            </a:pPr>
            <a:r>
              <a:rPr lang="en-US" sz="4116">
                <a:solidFill>
                  <a:srgbClr val="000000"/>
                </a:solidFill>
                <a:latin typeface="Alatsi Bold"/>
              </a:rPr>
              <a:t>2029202 - Srijan Kumar</a:t>
            </a:r>
          </a:p>
          <a:p>
            <a:pPr algn="ctr">
              <a:lnSpc>
                <a:spcPts val="5763"/>
              </a:lnSpc>
            </a:pPr>
            <a:r>
              <a:rPr lang="en-US" sz="4116">
                <a:solidFill>
                  <a:srgbClr val="000000"/>
                </a:solidFill>
                <a:latin typeface="Alatsi Bold"/>
              </a:rPr>
              <a:t>2029203 - Sneha Singh</a:t>
            </a:r>
          </a:p>
          <a:p>
            <a:pPr algn="ctr">
              <a:lnSpc>
                <a:spcPts val="5763"/>
              </a:lnSpc>
            </a:pPr>
            <a:r>
              <a:rPr lang="en-US" sz="4116">
                <a:solidFill>
                  <a:srgbClr val="000000"/>
                </a:solidFill>
                <a:latin typeface="Alatsi Bold"/>
              </a:rPr>
              <a:t>2029204 - Jyoti Kumar</a:t>
            </a:r>
          </a:p>
          <a:p>
            <a:pPr algn="ctr">
              <a:lnSpc>
                <a:spcPts val="5763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927671" y="1846941"/>
            <a:ext cx="6882108" cy="533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76"/>
              </a:lnSpc>
            </a:pPr>
            <a:r>
              <a:rPr lang="en-US" sz="3126">
                <a:solidFill>
                  <a:srgbClr val="000000"/>
                </a:solidFill>
                <a:latin typeface="Alatsi Bold"/>
              </a:rPr>
              <a:t>KIIT </a:t>
            </a:r>
            <a:r>
              <a:rPr lang="en-US" sz="3126">
                <a:solidFill>
                  <a:srgbClr val="000000"/>
                </a:solidFill>
                <a:latin typeface="Alatsi Bold"/>
              </a:rPr>
              <a:t>University | 2024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Freeform 15" id="15"/>
          <p:cNvSpPr/>
          <p:nvPr/>
        </p:nvSpPr>
        <p:spPr>
          <a:xfrm flipH="false" flipV="false" rot="0">
            <a:off x="12412831" y="802621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413653" y="-57369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68876" y="2667981"/>
            <a:ext cx="14705320" cy="5180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02546" indent="-451273" lvl="1">
              <a:lnSpc>
                <a:spcPts val="5852"/>
              </a:lnSpc>
              <a:buFont typeface="Arial"/>
              <a:buChar char="•"/>
            </a:pPr>
            <a:r>
              <a:rPr lang="en-US" sz="4180">
                <a:solidFill>
                  <a:srgbClr val="000000"/>
                </a:solidFill>
                <a:latin typeface="Alatsi Bold"/>
              </a:rPr>
              <a:t>Traditional ATS systems rely heavily on rigid keyword matching.</a:t>
            </a:r>
          </a:p>
          <a:p>
            <a:pPr marL="902546" indent="-451273" lvl="1">
              <a:lnSpc>
                <a:spcPts val="5852"/>
              </a:lnSpc>
              <a:buFont typeface="Arial"/>
              <a:buChar char="•"/>
            </a:pPr>
            <a:r>
              <a:rPr lang="en-US" sz="4180">
                <a:solidFill>
                  <a:srgbClr val="000000"/>
                </a:solidFill>
                <a:latin typeface="Alatsi Bold"/>
              </a:rPr>
              <a:t>This approach often misses qualified candidates whose resumes express relevant skills or experience differently.</a:t>
            </a:r>
          </a:p>
          <a:p>
            <a:pPr marL="902546" indent="-451273" lvl="1">
              <a:lnSpc>
                <a:spcPts val="5852"/>
              </a:lnSpc>
              <a:buFont typeface="Arial"/>
              <a:buChar char="•"/>
            </a:pPr>
            <a:r>
              <a:rPr lang="en-US" sz="4180">
                <a:solidFill>
                  <a:srgbClr val="000000"/>
                </a:solidFill>
                <a:latin typeface="Alatsi Bold"/>
              </a:rPr>
              <a:t>These systems offer limited personalization and provide generic or unhelpful feedback to applicants.</a:t>
            </a:r>
          </a:p>
          <a:p>
            <a:pPr>
              <a:lnSpc>
                <a:spcPts val="5852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 Bold"/>
              </a:rPr>
              <a:t>KIIT</a:t>
            </a:r>
            <a:r>
              <a:rPr lang="en-US" sz="2700">
                <a:solidFill>
                  <a:srgbClr val="000000"/>
                </a:solidFill>
                <a:latin typeface="Alatsi Bold"/>
              </a:rPr>
              <a:t> University | 2024</a:t>
            </a:r>
          </a:p>
        </p:txBody>
      </p:sp>
      <p:sp>
        <p:nvSpPr>
          <p:cNvPr name="AutoShape 4" id="4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3764167" y="620819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3137611" y="1234185"/>
            <a:ext cx="12721544" cy="2564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94"/>
              </a:lnSpc>
            </a:pPr>
            <a:r>
              <a:rPr lang="en-US" sz="6853">
                <a:solidFill>
                  <a:srgbClr val="000000"/>
                </a:solidFill>
                <a:latin typeface="Alatsi Bold"/>
              </a:rPr>
              <a:t>PROBLEM WITH TRADITIONAL ATS</a:t>
            </a:r>
          </a:p>
          <a:p>
            <a:pPr algn="ctr">
              <a:lnSpc>
                <a:spcPts val="11215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2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2627572" y="-733336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 Bold"/>
              </a:rPr>
              <a:t>KIIT</a:t>
            </a:r>
            <a:r>
              <a:rPr lang="en-US" sz="2700">
                <a:solidFill>
                  <a:srgbClr val="000000"/>
                </a:solidFill>
                <a:latin typeface="Alatsi Bold"/>
              </a:rPr>
              <a:t> University | 2024</a:t>
            </a:r>
          </a:p>
        </p:txBody>
      </p:sp>
      <p:sp>
        <p:nvSpPr>
          <p:cNvPr name="AutoShape 3" id="3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3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651895" y="300935"/>
            <a:ext cx="12500795" cy="2076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65"/>
              </a:lnSpc>
            </a:pPr>
            <a:r>
              <a:rPr lang="en-US" sz="5975">
                <a:solidFill>
                  <a:srgbClr val="000000"/>
                </a:solidFill>
                <a:latin typeface="Alatsi Bold"/>
              </a:rPr>
              <a:t> INTRODUCING THE AI-POWERED SMART ATS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4982801" y="637964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702946" y="2310765"/>
            <a:ext cx="12344928" cy="6525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6651" indent="-343326" lvl="1">
              <a:lnSpc>
                <a:spcPts val="4452"/>
              </a:lnSpc>
              <a:buFont typeface="Arial"/>
              <a:buChar char="•"/>
            </a:pPr>
            <a:r>
              <a:rPr lang="en-US" sz="3180">
                <a:solidFill>
                  <a:srgbClr val="000000"/>
                </a:solidFill>
                <a:latin typeface="Alatsi Bold"/>
              </a:rPr>
              <a:t>Our Smart ATS leverages Google Gemini for semantic matching, ensuring it understands the nuances of both resumes and job descriptions.</a:t>
            </a:r>
          </a:p>
          <a:p>
            <a:pPr marL="686651" indent="-343326" lvl="1">
              <a:lnSpc>
                <a:spcPts val="4452"/>
              </a:lnSpc>
              <a:buFont typeface="Arial"/>
              <a:buChar char="•"/>
            </a:pPr>
            <a:r>
              <a:rPr lang="en-US" sz="3180">
                <a:solidFill>
                  <a:srgbClr val="000000"/>
                </a:solidFill>
                <a:latin typeface="Alatsi Bold"/>
              </a:rPr>
              <a:t>Instead of just keywords, it calculates a matching score based on deeper contextual relevance.</a:t>
            </a:r>
          </a:p>
          <a:p>
            <a:pPr marL="686651" indent="-343326" lvl="1">
              <a:lnSpc>
                <a:spcPts val="4452"/>
              </a:lnSpc>
              <a:buFont typeface="Arial"/>
              <a:buChar char="•"/>
            </a:pPr>
            <a:r>
              <a:rPr lang="en-US" sz="3180">
                <a:solidFill>
                  <a:srgbClr val="000000"/>
                </a:solidFill>
                <a:latin typeface="Alatsi Bold"/>
              </a:rPr>
              <a:t>It empowers job seekers with personalized project suggestions to enhance their resumes.</a:t>
            </a:r>
          </a:p>
          <a:p>
            <a:pPr marL="686651" indent="-343326" lvl="1">
              <a:lnSpc>
                <a:spcPts val="4452"/>
              </a:lnSpc>
              <a:buFont typeface="Arial"/>
              <a:buChar char="•"/>
            </a:pPr>
            <a:r>
              <a:rPr lang="en-US" sz="3180">
                <a:solidFill>
                  <a:srgbClr val="000000"/>
                </a:solidFill>
                <a:latin typeface="Alatsi Bold"/>
              </a:rPr>
              <a:t>The system offers relevant certification recommendations aligned with current job requirements.</a:t>
            </a:r>
          </a:p>
          <a:p>
            <a:pPr marL="686651" indent="-343326" lvl="1">
              <a:lnSpc>
                <a:spcPts val="4452"/>
              </a:lnSpc>
              <a:buFont typeface="Arial"/>
              <a:buChar char="•"/>
            </a:pPr>
            <a:r>
              <a:rPr lang="en-US" sz="3180">
                <a:solidFill>
                  <a:srgbClr val="000000"/>
                </a:solidFill>
                <a:latin typeface="Alatsi Bold"/>
              </a:rPr>
              <a:t>It streamlines the application process by drafting tailored cover letters.</a:t>
            </a:r>
          </a:p>
          <a:p>
            <a:pPr>
              <a:lnSpc>
                <a:spcPts val="2772"/>
              </a:lnSpc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2984060" y="-40227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456174" y="3018927"/>
            <a:ext cx="5356542" cy="4895083"/>
          </a:xfrm>
          <a:custGeom>
            <a:avLst/>
            <a:gdLst/>
            <a:ahLst/>
            <a:cxnLst/>
            <a:rect r="r" b="b" t="t" l="l"/>
            <a:pathLst>
              <a:path h="4895083" w="5356542">
                <a:moveTo>
                  <a:pt x="0" y="0"/>
                </a:moveTo>
                <a:lnTo>
                  <a:pt x="5356542" y="0"/>
                </a:lnTo>
                <a:lnTo>
                  <a:pt x="5356542" y="4895083"/>
                </a:lnTo>
                <a:lnTo>
                  <a:pt x="0" y="48950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42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 Bold"/>
              </a:rPr>
              <a:t>KIIT</a:t>
            </a:r>
            <a:r>
              <a:rPr lang="en-US" sz="2700">
                <a:solidFill>
                  <a:srgbClr val="000000"/>
                </a:solidFill>
                <a:latin typeface="Alatsi Bold"/>
              </a:rPr>
              <a:t> University | 2024</a:t>
            </a:r>
          </a:p>
        </p:txBody>
      </p:sp>
      <p:sp>
        <p:nvSpPr>
          <p:cNvPr name="AutoShape 3" id="3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2849748" y="6602534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679116" y="-585"/>
            <a:ext cx="13180039" cy="2350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000000"/>
                </a:solidFill>
                <a:latin typeface="Alatsi Bold"/>
              </a:rPr>
              <a:t>HARNESSING THE POWER OF GENERATIVE AI</a:t>
            </a:r>
          </a:p>
          <a:p>
            <a:pPr algn="ctr">
              <a:lnSpc>
                <a:spcPts val="1162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4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4564449" y="-458104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70777" y="2084994"/>
            <a:ext cx="12041014" cy="6446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01594" indent="-400797" lvl="1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000000"/>
                </a:solidFill>
                <a:latin typeface="Alatsi Bold"/>
              </a:rPr>
              <a:t>We use large language models (LLMs), like Google Gemini, because they excel at understanding the nuances of human language.</a:t>
            </a:r>
          </a:p>
          <a:p>
            <a:pPr marL="801594" indent="-400797" lvl="1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000000"/>
                </a:solidFill>
                <a:latin typeface="Alatsi Bold"/>
              </a:rPr>
              <a:t>Gemini enables matching beyond keywords, considering synonyms and the overall context of a text.</a:t>
            </a:r>
          </a:p>
          <a:p>
            <a:pPr marL="801594" indent="-400797" lvl="1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000000"/>
                </a:solidFill>
                <a:latin typeface="Alatsi Bold"/>
              </a:rPr>
              <a:t>This results in a more accurate and relevant matching score.</a:t>
            </a:r>
          </a:p>
          <a:p>
            <a:pPr marL="801594" indent="-400797" lvl="1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000000"/>
                </a:solidFill>
                <a:latin typeface="Alatsi Bold"/>
              </a:rPr>
              <a:t>Used Generative AI to parse the resume and generate the match percentage.</a:t>
            </a:r>
          </a:p>
          <a:p>
            <a:pPr>
              <a:lnSpc>
                <a:spcPts val="4497"/>
              </a:lnSpc>
            </a:pP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2311792" y="2794672"/>
            <a:ext cx="5849046" cy="3807862"/>
          </a:xfrm>
          <a:custGeom>
            <a:avLst/>
            <a:gdLst/>
            <a:ahLst/>
            <a:cxnLst/>
            <a:rect r="r" b="b" t="t" l="l"/>
            <a:pathLst>
              <a:path h="3807862" w="5849046">
                <a:moveTo>
                  <a:pt x="0" y="0"/>
                </a:moveTo>
                <a:lnTo>
                  <a:pt x="5849046" y="0"/>
                </a:lnTo>
                <a:lnTo>
                  <a:pt x="5849046" y="3807862"/>
                </a:lnTo>
                <a:lnTo>
                  <a:pt x="0" y="38078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073" t="-17362" r="-11073" b="-17362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 Bold"/>
              </a:rPr>
              <a:t>KIIT</a:t>
            </a:r>
            <a:r>
              <a:rPr lang="en-US" sz="2700">
                <a:solidFill>
                  <a:srgbClr val="000000"/>
                </a:solidFill>
                <a:latin typeface="Alatsi Bold"/>
              </a:rPr>
              <a:t> University | 2024</a:t>
            </a:r>
          </a:p>
        </p:txBody>
      </p:sp>
      <p:sp>
        <p:nvSpPr>
          <p:cNvPr name="AutoShape 3" id="3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2849748" y="6602534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46097" y="29350"/>
            <a:ext cx="11937327" cy="2112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>
                <a:solidFill>
                  <a:srgbClr val="000000"/>
                </a:solidFill>
                <a:latin typeface="Alatsi Bold"/>
              </a:rPr>
              <a:t>POWERING THE SMART ATS WITH LANGCHAIN</a:t>
            </a:r>
          </a:p>
          <a:p>
            <a:pPr algn="ctr">
              <a:lnSpc>
                <a:spcPts val="10524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5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4564449" y="-458104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70777" y="2084994"/>
            <a:ext cx="12041014" cy="776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01594" indent="-400797" lvl="1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000000"/>
                </a:solidFill>
                <a:latin typeface="Alatsi"/>
              </a:rPr>
              <a:t>We used LangChain for modular and flexible interactions with Google Gemini.</a:t>
            </a:r>
          </a:p>
          <a:p>
            <a:pPr marL="801594" indent="-400797" lvl="1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000000"/>
                </a:solidFill>
                <a:latin typeface="Alatsi"/>
              </a:rPr>
              <a:t>LangChain's Sequential Chains allowed us to structure different analysis tasks into a logical pipeline.</a:t>
            </a:r>
          </a:p>
          <a:p>
            <a:pPr marL="801594" indent="-400797" lvl="1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000000"/>
                </a:solidFill>
                <a:latin typeface="Alatsi"/>
              </a:rPr>
              <a:t>This enabled us to easily experiment with different prompts and chain configurations for generating project suggestions, certifications, and cover letters.</a:t>
            </a:r>
          </a:p>
          <a:p>
            <a:pPr marL="801594" indent="-400797" lvl="1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000000"/>
                </a:solidFill>
                <a:latin typeface="Alatsi"/>
              </a:rPr>
              <a:t>LangChain facilitated the creation of structured prompts that we sent to Gemini for analysis.</a:t>
            </a:r>
          </a:p>
          <a:p>
            <a:pPr>
              <a:lnSpc>
                <a:spcPts val="5197"/>
              </a:lnSpc>
            </a:pPr>
          </a:p>
          <a:p>
            <a:pPr>
              <a:lnSpc>
                <a:spcPts val="5197"/>
              </a:lnSpc>
            </a:pPr>
          </a:p>
          <a:p>
            <a:pPr>
              <a:lnSpc>
                <a:spcPts val="4497"/>
              </a:lnSpc>
            </a:pP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2146133" y="2479284"/>
            <a:ext cx="5724743" cy="5124574"/>
          </a:xfrm>
          <a:custGeom>
            <a:avLst/>
            <a:gdLst/>
            <a:ahLst/>
            <a:cxnLst/>
            <a:rect r="r" b="b" t="t" l="l"/>
            <a:pathLst>
              <a:path h="5124574" w="5724743">
                <a:moveTo>
                  <a:pt x="0" y="0"/>
                </a:moveTo>
                <a:lnTo>
                  <a:pt x="5724744" y="0"/>
                </a:lnTo>
                <a:lnTo>
                  <a:pt x="5724744" y="5124574"/>
                </a:lnTo>
                <a:lnTo>
                  <a:pt x="0" y="51245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778" t="-11934" r="-12339" b="-11628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6347" y="885825"/>
            <a:ext cx="15815306" cy="2671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80"/>
              </a:lnSpc>
            </a:pPr>
            <a:r>
              <a:rPr lang="en-US" sz="7700">
                <a:solidFill>
                  <a:srgbClr val="000000"/>
                </a:solidFill>
                <a:latin typeface="Alatsi Bold"/>
              </a:rPr>
              <a:t>HOW THE SMART ATS WORKS</a:t>
            </a:r>
          </a:p>
          <a:p>
            <a:pPr algn="ctr">
              <a:lnSpc>
                <a:spcPts val="1078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 Bold"/>
              </a:rPr>
              <a:t>KIIT </a:t>
            </a:r>
            <a:r>
              <a:rPr lang="en-US" sz="2700">
                <a:solidFill>
                  <a:srgbClr val="000000"/>
                </a:solidFill>
                <a:latin typeface="Alatsi Bold"/>
              </a:rPr>
              <a:t>University | 2024</a:t>
            </a:r>
          </a:p>
        </p:txBody>
      </p:sp>
      <p:sp>
        <p:nvSpPr>
          <p:cNvPr name="AutoShape 4" id="4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6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4490045" y="-40227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982801" y="51435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244200" y="2852687"/>
            <a:ext cx="5798871" cy="4825284"/>
          </a:xfrm>
          <a:custGeom>
            <a:avLst/>
            <a:gdLst/>
            <a:ahLst/>
            <a:cxnLst/>
            <a:rect r="r" b="b" t="t" l="l"/>
            <a:pathLst>
              <a:path h="4825284" w="5798871">
                <a:moveTo>
                  <a:pt x="0" y="0"/>
                </a:moveTo>
                <a:lnTo>
                  <a:pt x="5798871" y="0"/>
                </a:lnTo>
                <a:lnTo>
                  <a:pt x="5798871" y="4825284"/>
                </a:lnTo>
                <a:lnTo>
                  <a:pt x="0" y="48252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8673" t="0" r="-20369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00150" y="2407785"/>
            <a:ext cx="11655283" cy="4984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66"/>
              </a:lnSpc>
            </a:pPr>
            <a:r>
              <a:rPr lang="en-US" sz="4047">
                <a:solidFill>
                  <a:srgbClr val="000000"/>
                </a:solidFill>
                <a:latin typeface="Alatsi Bold"/>
              </a:rPr>
              <a:t>Parsing &amp; Cleaning:</a:t>
            </a:r>
          </a:p>
          <a:p>
            <a:pPr marL="873806" indent="-436903" lvl="1">
              <a:lnSpc>
                <a:spcPts val="5666"/>
              </a:lnSpc>
              <a:buFont typeface="Arial"/>
              <a:buChar char="•"/>
            </a:pPr>
            <a:r>
              <a:rPr lang="en-US" sz="4047">
                <a:solidFill>
                  <a:srgbClr val="000000"/>
                </a:solidFill>
                <a:latin typeface="Alatsi Bold"/>
              </a:rPr>
              <a:t>The system begins by parsing both the uploaded resume and the job description to extract relevant text.</a:t>
            </a:r>
          </a:p>
          <a:p>
            <a:pPr marL="873806" indent="-436903" lvl="1">
              <a:lnSpc>
                <a:spcPts val="5666"/>
              </a:lnSpc>
              <a:buFont typeface="Arial"/>
              <a:buChar char="•"/>
            </a:pPr>
            <a:r>
              <a:rPr lang="en-US" sz="4047">
                <a:solidFill>
                  <a:srgbClr val="000000"/>
                </a:solidFill>
                <a:latin typeface="Alatsi Bold"/>
              </a:rPr>
              <a:t>Basic cleaning techniques might be applied to remove unnecessary characters or formatting.</a:t>
            </a:r>
          </a:p>
          <a:p>
            <a:pPr>
              <a:lnSpc>
                <a:spcPts val="5666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974823" y="2089412"/>
            <a:ext cx="7855158" cy="7168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00825" indent="-400412" lvl="1">
              <a:lnSpc>
                <a:spcPts val="5192"/>
              </a:lnSpc>
              <a:buFont typeface="Arial"/>
              <a:buChar char="•"/>
            </a:pPr>
            <a:r>
              <a:rPr lang="en-US" sz="3709">
                <a:solidFill>
                  <a:srgbClr val="000000"/>
                </a:solidFill>
                <a:latin typeface="Alatsi Bold"/>
              </a:rPr>
              <a:t> The processed text is fed into the Langchain engine.</a:t>
            </a:r>
          </a:p>
          <a:p>
            <a:pPr marL="800825" indent="-400412" lvl="1">
              <a:lnSpc>
                <a:spcPts val="5192"/>
              </a:lnSpc>
              <a:buFont typeface="Arial"/>
              <a:buChar char="•"/>
            </a:pPr>
            <a:r>
              <a:rPr lang="en-US" sz="3709">
                <a:solidFill>
                  <a:srgbClr val="000000"/>
                </a:solidFill>
                <a:latin typeface="Alatsi Bold"/>
              </a:rPr>
              <a:t>Langchain utilizes a Sequential Chain to structure the analysis through Gemini, the LLM.</a:t>
            </a:r>
          </a:p>
          <a:p>
            <a:pPr marL="800825" indent="-400412" lvl="1">
              <a:lnSpc>
                <a:spcPts val="5192"/>
              </a:lnSpc>
              <a:buFont typeface="Arial"/>
              <a:buChar char="•"/>
            </a:pPr>
            <a:r>
              <a:rPr lang="en-US" sz="3709">
                <a:solidFill>
                  <a:srgbClr val="000000"/>
                </a:solidFill>
                <a:latin typeface="Alatsi Bold"/>
              </a:rPr>
              <a:t>Depending on the desired output (project suggestions, cover letter, etc.), Langchain sends specific prompts to Gemini, leveraging its semantic understanding.</a:t>
            </a:r>
          </a:p>
          <a:p>
            <a:pPr>
              <a:lnSpc>
                <a:spcPts val="5192"/>
              </a:lnSpc>
            </a:pPr>
          </a:p>
        </p:txBody>
      </p:sp>
      <p:sp>
        <p:nvSpPr>
          <p:cNvPr name="AutoShape 3" id="3"/>
          <p:cNvSpPr/>
          <p:nvPr/>
        </p:nvSpPr>
        <p:spPr>
          <a:xfrm flipH="true" flipV="true">
            <a:off x="252331" y="7289441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H="true" flipV="true">
            <a:off x="314883" y="-210089"/>
            <a:ext cx="5403" cy="29974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7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38247" y="-164117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721225" y="878816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93319" y="1373981"/>
            <a:ext cx="6890195" cy="3413246"/>
          </a:xfrm>
          <a:custGeom>
            <a:avLst/>
            <a:gdLst/>
            <a:ahLst/>
            <a:cxnLst/>
            <a:rect r="r" b="b" t="t" l="l"/>
            <a:pathLst>
              <a:path h="3413246" w="6890195">
                <a:moveTo>
                  <a:pt x="0" y="0"/>
                </a:moveTo>
                <a:lnTo>
                  <a:pt x="6890194" y="0"/>
                </a:lnTo>
                <a:lnTo>
                  <a:pt x="6890194" y="3413247"/>
                </a:lnTo>
                <a:lnTo>
                  <a:pt x="0" y="34132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751" r="0" b="-751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00563" y="6033995"/>
            <a:ext cx="9699468" cy="3993066"/>
          </a:xfrm>
          <a:custGeom>
            <a:avLst/>
            <a:gdLst/>
            <a:ahLst/>
            <a:cxnLst/>
            <a:rect r="r" b="b" t="t" l="l"/>
            <a:pathLst>
              <a:path h="3993066" w="9699468">
                <a:moveTo>
                  <a:pt x="0" y="0"/>
                </a:moveTo>
                <a:lnTo>
                  <a:pt x="9699469" y="0"/>
                </a:lnTo>
                <a:lnTo>
                  <a:pt x="9699469" y="3993066"/>
                </a:lnTo>
                <a:lnTo>
                  <a:pt x="0" y="39930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55784" y="463096"/>
            <a:ext cx="6590020" cy="67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 Bold"/>
              </a:rPr>
              <a:t>Lang chain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00563" y="5125038"/>
            <a:ext cx="6590020" cy="67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 Bold"/>
              </a:rPr>
              <a:t>Generative AI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6347" y="866775"/>
            <a:ext cx="15815306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 Bold"/>
              </a:rPr>
              <a:t>IMPACT AND </a:t>
            </a:r>
            <a:r>
              <a:rPr lang="en-US" sz="8499">
                <a:solidFill>
                  <a:srgbClr val="000000"/>
                </a:solidFill>
                <a:latin typeface="Alatsi Bold"/>
                <a:ea typeface="Alatsi Bold"/>
              </a:rPr>
              <a:t>﻿RESULTS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 Bold"/>
              </a:rPr>
              <a:t>KIIT</a:t>
            </a:r>
            <a:r>
              <a:rPr lang="en-US" sz="2700">
                <a:solidFill>
                  <a:srgbClr val="000000"/>
                </a:solidFill>
                <a:latin typeface="Alatsi Bold"/>
              </a:rPr>
              <a:t> University | 2024</a:t>
            </a:r>
          </a:p>
        </p:txBody>
      </p:sp>
      <p:sp>
        <p:nvSpPr>
          <p:cNvPr name="AutoShape 4" id="4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8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-3410792" y="-565565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982801" y="51435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786089" y="2864475"/>
            <a:ext cx="10348714" cy="5668043"/>
          </a:xfrm>
          <a:custGeom>
            <a:avLst/>
            <a:gdLst/>
            <a:ahLst/>
            <a:cxnLst/>
            <a:rect r="r" b="b" t="t" l="l"/>
            <a:pathLst>
              <a:path h="5668043" w="10348714">
                <a:moveTo>
                  <a:pt x="0" y="0"/>
                </a:moveTo>
                <a:lnTo>
                  <a:pt x="10348715" y="0"/>
                </a:lnTo>
                <a:lnTo>
                  <a:pt x="10348715" y="5668042"/>
                </a:lnTo>
                <a:lnTo>
                  <a:pt x="0" y="56680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7" r="0" b="-1377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137990" y="2023172"/>
            <a:ext cx="5296198" cy="692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4"/>
              </a:lnSpc>
            </a:pPr>
          </a:p>
          <a:p>
            <a:pPr algn="ctr">
              <a:lnSpc>
                <a:spcPts val="2794"/>
              </a:lnSpc>
              <a:spcBef>
                <a:spcPct val="0"/>
              </a:spcBef>
            </a:pPr>
            <a:r>
              <a:rPr lang="en-US" sz="1996">
                <a:solidFill>
                  <a:srgbClr val="000000"/>
                </a:solidFill>
                <a:latin typeface="Alatsi"/>
              </a:rPr>
              <a:t>Lets see the demo and working of our SMART ATS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 Bold"/>
              </a:rPr>
              <a:t>KIIT</a:t>
            </a:r>
            <a:r>
              <a:rPr lang="en-US" sz="2700">
                <a:solidFill>
                  <a:srgbClr val="000000"/>
                </a:solidFill>
                <a:latin typeface="Alatsi Bold"/>
              </a:rPr>
              <a:t> University | 2024</a:t>
            </a:r>
          </a:p>
        </p:txBody>
      </p:sp>
      <p:sp>
        <p:nvSpPr>
          <p:cNvPr name="AutoShape 3" id="3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2982861" y="594556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9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515758" y="211507"/>
            <a:ext cx="10929913" cy="2147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6200">
                <a:solidFill>
                  <a:srgbClr val="000000"/>
                </a:solidFill>
                <a:latin typeface="Alatsi Bold"/>
              </a:rPr>
              <a:t>CONCLUSION AND FUTURE SCOPE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1429" y="2855158"/>
            <a:ext cx="15202428" cy="4409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02545" indent="-451273" lvl="1">
              <a:lnSpc>
                <a:spcPts val="5852"/>
              </a:lnSpc>
              <a:buFont typeface="Arial"/>
              <a:buChar char="•"/>
            </a:pPr>
            <a:r>
              <a:rPr lang="en-US" sz="4180">
                <a:solidFill>
                  <a:srgbClr val="000000"/>
                </a:solidFill>
                <a:latin typeface="Alatsi Bold"/>
              </a:rPr>
              <a:t>Recap: Our Smart ATS offers a more accurate and personalized experience than traditional ATS systems.</a:t>
            </a:r>
          </a:p>
          <a:p>
            <a:pPr marL="902545" indent="-451273" lvl="1">
              <a:lnSpc>
                <a:spcPts val="5852"/>
              </a:lnSpc>
              <a:buFont typeface="Arial"/>
              <a:buChar char="•"/>
            </a:pPr>
            <a:r>
              <a:rPr lang="en-US" sz="4180">
                <a:solidFill>
                  <a:srgbClr val="000000"/>
                </a:solidFill>
                <a:latin typeface="Alatsi Bold"/>
              </a:rPr>
              <a:t>Potential Possibilities for expansion include refined resume parsing, providing explanations along with matching scores, and integrating directly with job search platforms.</a:t>
            </a:r>
          </a:p>
          <a:p>
            <a:pPr>
              <a:lnSpc>
                <a:spcPts val="5852"/>
              </a:lnSpc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4172736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DAGD57RRcW8</dc:identifier>
  <dcterms:modified xsi:type="dcterms:W3CDTF">2011-08-01T06:04:30Z</dcterms:modified>
  <cp:revision>1</cp:revision>
  <dc:title>SMART APPLICATION TRACKING SYSTEM: LEVERAGING GENERATIVE AI AND LANGCHAIN</dc:title>
</cp:coreProperties>
</file>

<file path=docProps/thumbnail.jpeg>
</file>